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</p:sldMasterIdLst>
  <p:notesMasterIdLst>
    <p:notesMasterId r:id="rId20"/>
  </p:notesMasterIdLst>
  <p:sldIdLst>
    <p:sldId id="257" r:id="rId5"/>
    <p:sldId id="309" r:id="rId6"/>
    <p:sldId id="310" r:id="rId7"/>
    <p:sldId id="313" r:id="rId8"/>
    <p:sldId id="316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27" r:id="rId18"/>
    <p:sldId id="328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19" autoAdjust="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FE7990-681A-4E4F-9256-CEAC861F659A}" type="datetimeFigureOut">
              <a:rPr lang="sr-Latn-RS" smtClean="0"/>
              <a:t>2.4.2021.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389D4A-7289-41F1-AB45-8FDF3141226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9979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4/2/2021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4/2/2021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4/2/2021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4/2/2021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4/2/2021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4/2/2021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4/2/2021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4/2/2021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bstract image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82" name="Rectangle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sr-Latn-R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Vežba  3</a:t>
            </a:r>
            <a:br>
              <a:rPr lang="sr-Latn-R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r-Latn-R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Specifična toplota</a:t>
            </a:r>
            <a:br>
              <a:rPr lang="sr-Latn-R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r-Latn-R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Specifični toplotni kapacitet</a:t>
            </a:r>
            <a:endParaRPr lang="sr-Latn-R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r-Latn-RS" dirty="0">
                <a:solidFill>
                  <a:schemeClr val="tx1"/>
                </a:solidFill>
              </a:rPr>
              <a:t>Termodinamika sa termotehnikom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1CD0D3-0790-45FB-B451-59549E3EBFF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indent="0" algn="just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:r>
                  <a:rPr lang="en-US" sz="1800" b="1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Zadatak</a:t>
                </a:r>
                <a:r>
                  <a:rPr lang="en-US" sz="18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3.2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Izračunati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srednju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linearnu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zavisnost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srednje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specifične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toplote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od temperature za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1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𝑘𝑔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1</m:t>
                    </m:r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sr-Latn-R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𝑁</m:t>
                        </m:r>
                      </m:sub>
                    </m:sSub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𝑂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pri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𝑝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𝑐𝑜𝑛𝑠𝑡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pri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𝑣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𝑐𝑜𝑛𝑠𝑡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Srednja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molska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specifična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toplota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za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𝑂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kao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gas data je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izrazima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457200" algn="just">
                  <a:lnSpc>
                    <a:spcPct val="150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𝐶</m:t>
                        </m:r>
                      </m:e>
                      <m:sub>
                        <m:sSub>
                          <m:sSubPr>
                            <m:ctrlPr>
                              <a:rPr lang="sr-Latn-R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𝑚</m:t>
                            </m:r>
                          </m:sub>
                        </m:sSub>
                      </m:sub>
                    </m:sSub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=33,14+0,005274⋅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𝑡</m:t>
                    </m:r>
                    <m:d>
                      <m:dPr>
                        <m:begChr m:val="["/>
                        <m:endChr m:val="]"/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f>
                          <m:fPr>
                            <m:type m:val="lin"/>
                            <m:ctrlPr>
                              <a:rPr lang="sr-Latn-R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𝑘𝐽</m:t>
                            </m:r>
                          </m:num>
                          <m:den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𝑘𝑚𝑜𝑙𝐾</m:t>
                            </m:r>
                          </m:den>
                        </m:f>
                      </m:e>
                    </m:d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   </m:t>
                    </m:r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𝐶</m:t>
                        </m:r>
                      </m:e>
                      <m:sub>
                        <m:sSub>
                          <m:sSubPr>
                            <m:ctrlPr>
                              <a:rPr lang="sr-Latn-R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𝑚</m:t>
                            </m:r>
                          </m:sub>
                        </m:sSub>
                      </m:sub>
                    </m:sSub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=24,656+0,005388⋅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𝑡</m:t>
                    </m:r>
                    <m:d>
                      <m:dPr>
                        <m:begChr m:val="["/>
                        <m:endChr m:val="]"/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f>
                          <m:fPr>
                            <m:type m:val="lin"/>
                            <m:ctrlPr>
                              <a:rPr lang="sr-Latn-R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𝑘𝐽</m:t>
                            </m:r>
                          </m:num>
                          <m:den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𝑘𝑚𝑜𝑙𝐾</m:t>
                            </m:r>
                          </m:den>
                        </m:f>
                      </m:e>
                    </m:d>
                  </m:oMath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28600" indent="228600" algn="just">
                  <a:lnSpc>
                    <a:spcPct val="150000"/>
                  </a:lnSpc>
                  <a:spcAft>
                    <a:spcPts val="1000"/>
                  </a:spcAft>
                </a:pP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Na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osnovu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tablice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12, (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Termodinamika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Termotehnika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D.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Malić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), za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𝑂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sr-Latn-R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1CD0D3-0790-45FB-B451-59549E3EBFF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r="-485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2693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8860CB8-2919-4FB1-89E7-6A9C035ED7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66800" y="516835"/>
                <a:ext cx="10058400" cy="5435909"/>
              </a:xfrm>
            </p:spPr>
            <p:txBody>
              <a:bodyPr>
                <a:normAutofit/>
              </a:bodyPr>
              <a:lstStyle/>
              <a:p>
                <a:pPr marL="457200" indent="0" algn="just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 smtClean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𝑀</m:t>
                          </m:r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33,14+0,005274⋅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18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𝑘𝑔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𝑘𝑚𝑜𝑙</m:t>
                                  </m:r>
                                </m:den>
                              </m:f>
                            </m:e>
                          </m:d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=1,841+0,000293⋅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𝑡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𝑘𝐽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𝑘𝑔𝐾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 algn="just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1800" b="0" i="1" smtClean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800" b="0" i="1" smtClean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𝑀</m:t>
                          </m:r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24,656+0,005388⋅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18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𝑘𝑔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𝑘𝑚𝑜𝑙</m:t>
                                  </m:r>
                                </m:den>
                              </m:f>
                            </m:e>
                          </m:d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=1,3697+0,000299⋅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𝑡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𝑘𝐽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𝑘𝑔𝐾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 algn="just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𝜌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⋅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𝑐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𝑣</m:t>
                          </m:r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𝑀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⋅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𝑀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∙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𝑣</m:t>
                          </m:r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22,4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R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sSup>
                                        <m:sSupPr>
                                          <m:ctrlPr>
                                            <a:rPr lang="sr-Latn-R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𝑚</m:t>
                                          </m:r>
                                        </m:e>
                                        <m:sup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3</m:t>
                                          </m:r>
                                        </m:sup>
                                      </m:sSup>
                                    </m:e>
                                    <m:sub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𝑁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𝑘𝑚𝑜𝑙</m:t>
                                  </m:r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 algn="just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𝑝</m:t>
                          </m:r>
                        </m:sub>
                        <m: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33,14+0,005274⋅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22,4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R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sSup>
                                        <m:sSupPr>
                                          <m:ctrlPr>
                                            <a:rPr lang="sr-Latn-R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𝑚</m:t>
                                          </m:r>
                                        </m:e>
                                        <m:sup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3</m:t>
                                          </m:r>
                                        </m:sup>
                                      </m:sSup>
                                    </m:e>
                                    <m:sub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𝑁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𝑘𝑚𝑜𝑙</m:t>
                                  </m:r>
                                </m:den>
                              </m:f>
                            </m:e>
                          </m:d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=1,479+0,000235∙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𝑡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𝑘𝐽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sSup>
                                    <m:sSupPr>
                                      <m:ctrlPr>
                                        <a:rPr lang="sr-Latn-R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𝑚</m:t>
                                      </m:r>
                                    </m:e>
                                    <m:sup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𝑁</m:t>
                                  </m:r>
                                </m:sub>
                              </m:s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𝐾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 algn="just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𝑣</m:t>
                          </m:r>
                        </m:sub>
                        <m: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24,656+0,005388⋅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22,4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R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sSup>
                                        <m:sSupPr>
                                          <m:ctrlPr>
                                            <a:rPr lang="sr-Latn-R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𝑚</m:t>
                                          </m:r>
                                        </m:e>
                                        <m:sup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Calibri" panose="020F0502020204030204" pitchFamily="34" charset="0"/>
                                              <a:cs typeface="Times New Roman" panose="02020603050405020304" pitchFamily="18" charset="0"/>
                                            </a:rPr>
                                            <m:t>3</m:t>
                                          </m:r>
                                        </m:sup>
                                      </m:sSup>
                                    </m:e>
                                    <m:sub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𝑁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𝑘𝑚𝑜𝑙</m:t>
                                  </m:r>
                                </m:den>
                              </m:f>
                            </m:e>
                          </m:d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=1,1+0,00024⋅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𝑡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𝑘𝐽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sSup>
                                    <m:sSupPr>
                                      <m:ctrlPr>
                                        <a:rPr lang="sr-Latn-R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𝑚</m:t>
                                      </m:r>
                                    </m:e>
                                    <m:sup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𝑁</m:t>
                                  </m:r>
                                </m:sub>
                              </m:s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𝐾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sr-Latn-R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8860CB8-2919-4FB1-89E7-6A9C035ED7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66800" y="516835"/>
                <a:ext cx="10058400" cy="543590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93217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272C26-04BC-42C2-B464-1CAEE7AE803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57809" y="371061"/>
                <a:ext cx="10906539" cy="6486939"/>
              </a:xfrm>
            </p:spPr>
            <p:txBody>
              <a:bodyPr>
                <a:normAutofit fontScale="62500" lnSpcReduction="20000"/>
              </a:bodyPr>
              <a:lstStyle/>
              <a:p>
                <a:pPr indent="0" algn="just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:r>
                  <a:rPr lang="en-US" sz="2200" b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Zadatak</a:t>
                </a:r>
                <a:r>
                  <a:rPr lang="en-US" sz="22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3.4 </a:t>
                </a:r>
                <a:r>
                  <a:rPr lang="en-US" sz="2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Izračunati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srednju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masenu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srednju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zapreminsku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specifičnu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toplotu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ugljendioksida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pri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konstantnoj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zapremini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za </a:t>
                </a:r>
                <a:r>
                  <a:rPr lang="en-US" sz="2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temperaturni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interval od </a:t>
                </a:r>
                <a14:m>
                  <m:oMath xmlns:m="http://schemas.openxmlformats.org/officeDocument/2006/math">
                    <m:r>
                      <a:rPr lang="en-US" sz="22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0℃</m:t>
                    </m:r>
                  </m:oMath>
                </a14:m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do </a:t>
                </a:r>
                <a14:m>
                  <m:oMath xmlns:m="http://schemas.openxmlformats.org/officeDocument/2006/math">
                    <m:r>
                      <a:rPr lang="en-US" sz="22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1200℃</m:t>
                    </m:r>
                  </m:oMath>
                </a14:m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? </a:t>
                </a:r>
                <a:r>
                  <a:rPr lang="en-US" sz="2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Poznato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je da </a:t>
                </a:r>
                <a:r>
                  <a:rPr lang="en-US" sz="2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srednja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molekulska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specifična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toplota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22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𝐶𝑂</m:t>
                        </m:r>
                      </m:e>
                      <m:sub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za </a:t>
                </a:r>
                <a:r>
                  <a:rPr lang="en-US" sz="2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dati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interval </a:t>
                </a:r>
                <a:r>
                  <a:rPr lang="en-US" sz="2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temperatura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iznosi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sr-Latn-R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0215" indent="0" algn="just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</m:t>
                              </m:r>
                            </m:sub>
                          </m:sSub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sub>
                          </m:sSub>
                        </m:sub>
                      </m:sSub>
                      <m:d>
                        <m:dPr>
                          <m:begChr m:val="|"/>
                          <m:endChr m:val="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1200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den>
                          </m:f>
                        </m:e>
                      </m:d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=46,4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𝑘𝐽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𝑘𝑚𝑜𝑙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℃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 algn="just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 smtClean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𝑝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𝑢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+8,315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𝑘𝐽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𝑘𝑚𝑜𝑙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℃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 algn="just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sub>
                          </m:sSub>
                        </m:sub>
                      </m:sSub>
                      <m:d>
                        <m:dPr>
                          <m:begChr m:val="|"/>
                          <m:endChr m:val="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1200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den>
                          </m:f>
                        </m:e>
                      </m:d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sub>
                          </m:sSub>
                        </m:sub>
                      </m:sSub>
                      <m:d>
                        <m:dPr>
                          <m:begChr m:val="|"/>
                          <m:endChr m:val="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1200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den>
                          </m:f>
                        </m:e>
                      </m:d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−8,315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𝑘𝐽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𝑘𝑚𝑜𝑙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℃</m:t>
                              </m:r>
                            </m:den>
                          </m:f>
                        </m:e>
                      </m:d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=38,085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𝑘𝐽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𝑘𝑚𝑜𝑙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℃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 algn="just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sub>
                          </m:sSub>
                        </m:sub>
                      </m:sSub>
                      <m:d>
                        <m:dPr>
                          <m:begChr m:val="|"/>
                          <m:endChr m:val="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1200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den>
                          </m:f>
                        </m:e>
                      </m:d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sub>
                              </m:sSub>
                            </m:sub>
                          </m:sSub>
                          <m:d>
                            <m:dPr>
                              <m:begChr m:val="|"/>
                              <m:endChr m:val=""/>
                              <m:ctrlPr>
                                <a:rPr lang="sr-Latn-RS" sz="18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noBar"/>
                                  <m:ctrlPr>
                                    <a:rPr lang="sr-Latn-RS" sz="1800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1200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0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𝑀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𝐶𝑂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38,085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𝑘𝐽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𝑘𝑚𝑜𝑙</m:t>
                                  </m:r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℃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44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𝑘𝑔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𝑘𝑚𝑜𝑙</m:t>
                                  </m:r>
                                </m:den>
                              </m:f>
                            </m:e>
                          </m:d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=0,865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𝑘𝐽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𝑘𝑔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℃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 algn="just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sub>
                          </m:sSub>
                        </m:sub>
                        <m: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′</m:t>
                          </m:r>
                        </m:sup>
                      </m:sSubSup>
                      <m:d>
                        <m:dPr>
                          <m:begChr m:val="|"/>
                          <m:endChr m:val="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1200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den>
                          </m:f>
                        </m:e>
                      </m:d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sub>
                              </m:sSub>
                            </m:sub>
                          </m:sSub>
                          <m:d>
                            <m:dPr>
                              <m:begChr m:val="|"/>
                              <m:endChr m:val="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noBar"/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1200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0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𝑀𝑣</m:t>
                          </m:r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38,085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𝑘𝐽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𝑘𝑚𝑜𝑙𝐾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22,4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sSubSup>
                                    <m:sSubSupPr>
                                      <m:ctrlPr>
                                        <a:rPr lang="sr-Latn-R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𝑚</m:t>
                                      </m:r>
                                    </m:e>
                                    <m:sub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𝑁</m:t>
                                      </m:r>
                                    </m:sub>
                                    <m:sup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3</m:t>
                                      </m:r>
                                    </m:sup>
                                  </m:sSubSup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𝑘𝑚𝑜𝑙</m:t>
                                  </m:r>
                                </m:den>
                              </m:f>
                            </m:e>
                          </m:d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=1,7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𝑘𝐽</m:t>
                              </m:r>
                            </m:num>
                            <m:den>
                              <m:sSubSup>
                                <m:sSubSup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𝑁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3</m:t>
                                  </m:r>
                                </m:sup>
                              </m:sSubSup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℃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28600" indent="228600" algn="just">
                  <a:lnSpc>
                    <a:spcPct val="150000"/>
                  </a:lnSpc>
                  <a:spcAft>
                    <a:spcPts val="1000"/>
                  </a:spcAft>
                </a:pP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Iz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tabele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12,(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Termodinamika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termotehnika,D.Malić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0215" indent="0" algn="just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sub>
                          </m:sSub>
                        </m:sub>
                      </m:sSub>
                      <m:d>
                        <m:dPr>
                          <m:begChr m:val="|"/>
                          <m:endChr m:val="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1200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den>
                          </m:f>
                        </m:e>
                      </m:d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=0,6836+0,0002405⋅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𝑡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=0,6836+0,0002405⋅1200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℃</m:t>
                          </m:r>
                        </m:e>
                      </m:d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=0,9722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𝑘𝐽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𝑘𝑔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℃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 algn="just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sub>
                          </m:sSub>
                        </m:sub>
                        <m: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′</m:t>
                          </m:r>
                        </m:sup>
                      </m:sSubSup>
                      <m:d>
                        <m:dPr>
                          <m:begChr m:val="|"/>
                          <m:endChr m:val="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1200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den>
                          </m:f>
                        </m:e>
                      </m:d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=1,354+0,00004755⋅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𝑡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=1,354+0,00004755⋅1200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℃</m:t>
                          </m:r>
                        </m:e>
                      </m:d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=1,41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𝑘𝐽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𝑘𝑔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℃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272C26-04BC-42C2-B464-1CAEE7AE803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7809" y="371061"/>
                <a:ext cx="10906539" cy="6486939"/>
              </a:xfrm>
              <a:blipFill>
                <a:blip r:embed="rId2"/>
                <a:stretch>
                  <a:fillRect r="-168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50335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8A5F14F-AB4F-4044-B281-33D364C3CD2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66800" y="874643"/>
                <a:ext cx="10058400" cy="5078101"/>
              </a:xfrm>
            </p:spPr>
            <p:txBody>
              <a:bodyPr/>
              <a:lstStyle/>
              <a:p>
                <a:pPr indent="0" algn="just">
                  <a:buNone/>
                </a:pPr>
                <a:r>
                  <a:rPr lang="en-US" sz="1800" b="1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Zadatak</a:t>
                </a:r>
                <a:r>
                  <a:rPr lang="en-US" sz="18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2.4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Vodeni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idealni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gas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pritiska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1bar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temperature 20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℃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dat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je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relativnim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zapreminskim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sastavom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8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=0,5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8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N</m:t>
                        </m:r>
                      </m:e>
                      <m:sub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=0,05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; CO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=0,4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8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CO</m:t>
                        </m:r>
                      </m:e>
                      <m:sub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=0,05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lvl="0" indent="-342900" algn="just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Odrediti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relativni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maseni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sastav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smeše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?</a:t>
                </a:r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lvl="0" indent="-342900" algn="just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Odrediti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gasnu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konstantu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smeše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?</a:t>
                </a:r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lvl="0" indent="-342900" algn="just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Kolika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je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specifična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toplota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smeše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c</a:t>
                </a:r>
                <a:r>
                  <a:rPr lang="en-US" sz="1800" baseline="-25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ako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specifične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toplote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pojedinih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komponenata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c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H</m:t>
                        </m:r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 10,1 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𝑘𝐽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/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𝑘𝑔𝐾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c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N</m:t>
                        </m:r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c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CO</m:t>
                        </m:r>
                      </m:sub>
                    </m:sSub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=0,742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𝑘𝐽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/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𝑘𝑔𝐾</m:t>
                    </m:r>
                  </m:oMath>
                </a14:m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c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co</m:t>
                        </m:r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=0,662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𝑘𝐽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/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𝑘𝑔𝐾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sr-Latn-R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8A5F14F-AB4F-4044-B281-33D364C3CD2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66800" y="874643"/>
                <a:ext cx="10058400" cy="5078101"/>
              </a:xfrm>
              <a:blipFill>
                <a:blip r:embed="rId2"/>
                <a:stretch>
                  <a:fillRect l="-364" t="-480" r="-485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53678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1B6CF2-9A17-4F7C-A474-CE36DA22E43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66800" y="795129"/>
                <a:ext cx="10058400" cy="5552661"/>
              </a:xfrm>
            </p:spPr>
            <p:txBody>
              <a:bodyPr>
                <a:normAutofit fontScale="77500" lnSpcReduction="20000"/>
              </a:bodyPr>
              <a:lstStyle/>
              <a:p>
                <a:pPr marL="27432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𝑘</m:t>
                          </m:r>
                        </m:sub>
                      </m:sSub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7432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sr-Latn-RS" sz="1800" b="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subHide m:val="on"/>
                          <m:supHide m:val="on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𝑟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𝑀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𝑟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𝑀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𝐶𝑂</m:t>
                          </m:r>
                        </m:sub>
                      </m:sSub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𝐶𝑂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𝑟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𝐶𝑂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𝑀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𝐶𝑂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=15,8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𝑘𝑔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𝑘𝑚𝑜𝑙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𝑟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𝑀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=0,0632</m:t>
                      </m:r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𝑟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𝑀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=0,0885</m:t>
                      </m:r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𝐶𝑂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𝐶𝑂</m:t>
                          </m:r>
                        </m:sub>
                      </m:sSub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𝐶𝑂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=0,709</m:t>
                      </m:r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𝐶𝑜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𝑟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𝐶𝑜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𝑀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𝐶𝑜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=0,1393</m:t>
                      </m:r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 smtClean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𝑢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8315[</m:t>
                          </m:r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𝐽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𝑘𝑚𝑜𝑙𝐾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]</m:t>
                              </m:r>
                            </m:den>
                          </m:f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15,8[</m:t>
                          </m:r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𝑘𝑔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𝑘𝑚𝑜𝑙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]</m:t>
                              </m:r>
                            </m:den>
                          </m:f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=528[</m:t>
                      </m:r>
                      <m:f>
                        <m:fPr>
                          <m:type m:val="lin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𝑘𝑔𝐾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457200" algn="just">
                  <a:lnSpc>
                    <a:spcPct val="150000"/>
                  </a:lnSpc>
                </a:pPr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sr-Latn-R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1B6CF2-9A17-4F7C-A474-CE36DA22E43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66800" y="795129"/>
                <a:ext cx="10058400" cy="5552661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17978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E1195-0CEF-467D-B245-F2010A0268B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66800" y="1033670"/>
                <a:ext cx="10058400" cy="4919074"/>
              </a:xfrm>
            </p:spPr>
            <p:txBody>
              <a:bodyPr>
                <a:normAutofit fontScale="92500"/>
              </a:bodyPr>
              <a:lstStyle/>
              <a:p>
                <a:pPr marL="27432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 smtClean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𝑐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sub>
                          </m:sSub>
                        </m:e>
                      </m:nary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𝐶𝑂</m:t>
                          </m:r>
                        </m:sub>
                      </m:sSub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𝐶𝑂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𝐶𝑂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𝐶𝑂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7432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 smtClean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𝑣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𝑢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𝑀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=10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𝑘𝐽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𝑘𝑔𝐾</m:t>
                              </m:r>
                            </m:den>
                          </m:f>
                        </m:e>
                      </m:d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8</m:t>
                          </m:r>
                          <m:r>
                            <a:rPr lang="sr-Latn-RS" sz="1800" b="0" i="1" smtClean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,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315[</m:t>
                          </m:r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sz="1800" b="0" i="1" smtClean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𝐽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𝑘𝑚𝑜𝑙𝐾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]</m:t>
                              </m:r>
                            </m:den>
                          </m:f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2[</m:t>
                          </m:r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𝑘𝑔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𝑘𝑚𝑜𝑙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]</m:t>
                              </m:r>
                            </m:den>
                          </m:f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=14,257[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𝑘</m:t>
                      </m:r>
                      <m:f>
                        <m:fPr>
                          <m:type m:val="lin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𝑘𝑔𝐾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7432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𝑣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𝑢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𝑀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=1,039[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𝑘</m:t>
                      </m:r>
                      <m:f>
                        <m:fPr>
                          <m:type m:val="lin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𝑘𝑔𝐾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7432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𝐶𝑂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𝐶𝑂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𝑢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𝐶𝑂</m:t>
                              </m:r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=1,039[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𝑘</m:t>
                      </m:r>
                      <m:f>
                        <m:fPr>
                          <m:type m:val="lin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𝑘𝑔𝐾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7432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𝐶𝑂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𝑣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𝐶𝑂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𝑢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𝑀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𝐶𝑂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=0,851[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𝑘</m:t>
                      </m:r>
                      <m:f>
                        <m:fPr>
                          <m:type m:val="lin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𝑘𝑔𝐾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7432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=1,85[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𝑘</m:t>
                      </m:r>
                      <m:f>
                        <m:fPr>
                          <m:type m:val="lin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𝑘𝑔𝐾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sr-Latn-R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E1195-0CEF-467D-B245-F2010A0268B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66800" y="1033670"/>
                <a:ext cx="10058400" cy="4919074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557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latin typeface="Arial" panose="020B0604020202020204" pitchFamily="34" charset="0"/>
                <a:cs typeface="Arial" panose="020B0604020202020204" pitchFamily="34" charset="0"/>
              </a:rPr>
              <a:t>Specifičan toplotni kapacitet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524000" y="1600200"/>
                <a:ext cx="8766048" cy="4495800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sr-Latn-R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Toplotni kapacitet jednog idealnog gasa podrazumeva količinu tolote koju treba dovesti jedinici mase radnog tela da bismo ga zagrejali za jedan stepen.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sz="2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𝑐</m:t>
                      </m:r>
                      <m:r>
                        <a:rPr lang="sr-Latn-RS" sz="2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sr-Latn-R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𝛿</m:t>
                          </m:r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𝑞</m:t>
                          </m:r>
                        </m:num>
                        <m:den>
                          <m:r>
                            <a:rPr lang="sr-Latn-R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𝑑𝑡</m:t>
                          </m:r>
                        </m:den>
                      </m:f>
                      <m:r>
                        <a:rPr lang="sr-Latn-RS" sz="2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sr-Latn-RS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sr-Latn-RS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𝑘𝐽</m:t>
                              </m:r>
                            </m:num>
                            <m:den>
                              <m:r>
                                <a:rPr lang="sr-Latn-RS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𝑘𝑔𝐾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sr-Latn-R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sr-Latn-R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e>
                        <m:sup>
                          <m:r>
                            <a:rPr lang="sr-Latn-R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</m:sup>
                      </m:sSup>
                      <m:r>
                        <a:rPr lang="sr-Latn-RS" sz="2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sr-Latn-RS" sz="2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𝑐</m:t>
                      </m:r>
                      <m:r>
                        <a:rPr lang="sr-Latn-R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sr-Latn-R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𝜌</m:t>
                      </m:r>
                      <m:r>
                        <a:rPr lang="sr-Latn-R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 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𝑘𝐽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sr-Latn-R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sr-Latn-R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lang="sr-Latn-R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𝐾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524000" y="1600200"/>
                <a:ext cx="8766048" cy="4495800"/>
              </a:xfrm>
              <a:blipFill>
                <a:blip r:embed="rId2"/>
                <a:stretch>
                  <a:fillRect l="-626" t="-678" r="-695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7392145" y="2708920"/>
            <a:ext cx="3049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Maseni toplotni kapacitet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392144" y="3426852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/>
              <a:t>Zapreminski toplotni kapacitet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944164" y="4072201"/>
                <a:ext cx="1925720" cy="6163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i="1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sr-Latn-R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i="1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sr-Latn-R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R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sr-Latn-R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sr-Latn-R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𝑘𝐽</m:t>
                              </m:r>
                            </m:num>
                            <m:den>
                              <m:r>
                                <a:rPr lang="sr-Latn-R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𝑚𝑜𝑙𝐾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4164" y="4072201"/>
                <a:ext cx="1925720" cy="616387"/>
              </a:xfrm>
              <a:prstGeom prst="rect">
                <a:avLst/>
              </a:prstGeom>
              <a:blipFill>
                <a:blip r:embed="rId3"/>
                <a:stretch>
                  <a:fillRect b="-990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7379663" y="4141047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/>
              <a:t>Molski toplotni kapacitet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24000" y="5157193"/>
            <a:ext cx="876604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Latn-RS" sz="2000" dirty="0"/>
              <a:t>Specifične toplotne kapacitete definišemo pri konstantnom pritisku i pri konstantnoj zapremini.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291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latin typeface="Arial" panose="020B0604020202020204" pitchFamily="34" charset="0"/>
                <a:cs typeface="Arial" panose="020B0604020202020204" pitchFamily="34" charset="0"/>
              </a:rPr>
              <a:t>Majerova jednačina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95129" y="2014194"/>
            <a:ext cx="11025809" cy="437335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Specifična masena toplota pri konstantnom pritisku je za vrednost gasne konstante veća od specifične toplote pri konstantnoj zapremini:</a:t>
            </a:r>
          </a:p>
          <a:p>
            <a:pPr algn="just"/>
            <a:endParaRPr lang="sr-Latn-R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sr-Latn-R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sr-Latn-R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sr-Latn-R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Molekularno kinetička teorija smatra toplotni kapacitet konstantnim tj. ne uzima u obzir njegovu zavisnost od temperature. To nije tačno jer on raste sa porastom temperature, pa se pravi greška u startu, ali za niske vrednosti temperature radnog tela, mogu se sa zadovoljavajućom tačnošću koristiti tabelarne vrednosti toplotnog kapaciteta. </a:t>
            </a:r>
          </a:p>
          <a:p>
            <a:pPr algn="just"/>
            <a:r>
              <a:rPr 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Idealni gasovi mogu biti:</a:t>
            </a:r>
          </a:p>
          <a:p>
            <a:pPr algn="just"/>
            <a:endParaRPr lang="sr-Latn-R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algn="just"/>
            <a:r>
              <a:rPr 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Jednoatomni;</a:t>
            </a:r>
          </a:p>
          <a:p>
            <a:pPr lvl="2" algn="just"/>
            <a:r>
              <a:rPr 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Dvoatomni;</a:t>
            </a:r>
          </a:p>
          <a:p>
            <a:pPr lvl="2" algn="just"/>
            <a:r>
              <a:rPr 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Tro- i više-atomni.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612321" y="3025522"/>
                <a:ext cx="2334934" cy="2984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R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sr-Latn-R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R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sr-Latn-R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sr-Latn-R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r>
                        <a:rPr lang="sr-Latn-R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R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</m:oMath>
                  </m:oMathPara>
                </a14:m>
                <a:endParaRPr lang="sr-Latn-R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2321" y="3025522"/>
                <a:ext cx="2334934" cy="298415"/>
              </a:xfrm>
              <a:prstGeom prst="rect">
                <a:avLst/>
              </a:prstGeom>
              <a:blipFill>
                <a:blip r:embed="rId2"/>
                <a:stretch>
                  <a:fillRect l="-783" r="-1305" b="-20408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186524" y="2671776"/>
                <a:ext cx="1221553" cy="2984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sr-Latn-R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6524" y="2671776"/>
                <a:ext cx="1221553" cy="298415"/>
              </a:xfrm>
              <a:prstGeom prst="rect">
                <a:avLst/>
              </a:prstGeom>
              <a:blipFill>
                <a:blip r:embed="rId3"/>
                <a:stretch>
                  <a:fillRect l="-2000" r="-3000" b="-20408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083194" y="3396792"/>
                <a:ext cx="1428211" cy="2984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R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𝑢</m:t>
                          </m:r>
                        </m:sub>
                      </m:sSub>
                    </m:oMath>
                  </m:oMathPara>
                </a14:m>
                <a:endParaRPr lang="sr-Latn-R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3194" y="3396792"/>
                <a:ext cx="1428211" cy="298415"/>
              </a:xfrm>
              <a:prstGeom prst="rect">
                <a:avLst/>
              </a:prstGeom>
              <a:blipFill>
                <a:blip r:embed="rId4"/>
                <a:stretch>
                  <a:fillRect l="-1709" b="-20408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5424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9300" y="777483"/>
            <a:ext cx="81534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sr-Latn-RS" b="1" dirty="0">
                <a:latin typeface="Arial" panose="020B0604020202020204" pitchFamily="34" charset="0"/>
                <a:cs typeface="Arial" panose="020B0604020202020204" pitchFamily="34" charset="0"/>
              </a:rPr>
              <a:t>Molekularno kinetička teorija specifične toplote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Ova teorija smatra toplotni kapacitet konstantnim tj. ne uzima u obzir njegovu zavisnost od temperature. To nije tačno jer on raste sa porastom temperature, pa se pravi greška u startu, ali za niske vrednosti temperature radnog tela, mogu se sa zadovoljavajućom tačnošću koristiti tabelarne vrednosti toplotnog kapaciteta. </a:t>
            </a:r>
          </a:p>
          <a:p>
            <a:pPr algn="just"/>
            <a:r>
              <a:rPr 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Idealni gasovi mogu biti:</a:t>
            </a:r>
          </a:p>
          <a:p>
            <a:pPr algn="just"/>
            <a:endParaRPr lang="sr-Latn-R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algn="just"/>
            <a:r>
              <a:rPr 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Jednoatomni;</a:t>
            </a:r>
          </a:p>
          <a:p>
            <a:pPr lvl="2" algn="just"/>
            <a:r>
              <a:rPr 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Dvoatomni;</a:t>
            </a:r>
          </a:p>
          <a:p>
            <a:pPr lvl="2" algn="just"/>
            <a:r>
              <a:rPr 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Tro- i više-atomni.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6864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69266722"/>
                  </p:ext>
                </p:extLst>
              </p:nvPr>
            </p:nvGraphicFramePr>
            <p:xfrm>
              <a:off x="2813880" y="1538208"/>
              <a:ext cx="5398503" cy="249574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5709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36165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289878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289878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</a:tblGrid>
                  <a:tr h="766815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RS" b="0" i="1" dirty="0">
                              <a:solidFill>
                                <a:schemeClr val="tx1"/>
                              </a:solidFill>
                            </a:rPr>
                            <a:t>Vrsta idealnog gasa </a:t>
                          </a:r>
                          <a:endParaRPr lang="en-US" b="0" i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RS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sr-Latn-RS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sr-Latn-RS" b="0" i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sr-Latn-RS" sz="180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sr-Latn-RS" sz="1800" i="1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sr-Latn-RS" sz="1800" i="1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𝑘𝐽</m:t>
                                        </m:r>
                                      </m:num>
                                      <m:den>
                                        <m:r>
                                          <a:rPr lang="sr-Latn-RS" sz="1800" i="1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𝑘</m:t>
                                        </m:r>
                                        <m:r>
                                          <a:rPr lang="sr-Latn-RS" sz="1800" b="1" i="1" smtClean="0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𝒎𝒐𝒍</m:t>
                                        </m:r>
                                        <m:r>
                                          <a:rPr lang="sr-Latn-RS" sz="1800" i="1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𝐾</m:t>
                                        </m:r>
                                      </m:den>
                                    </m:f>
                                  </m:e>
                                </m:d>
                              </m:oMath>
                            </m:oMathPara>
                          </a14:m>
                          <a:endParaRPr lang="en-US" b="0" i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RS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sr-Latn-RS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sr-Latn-RS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endParaRP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sr-Latn-RS" sz="180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sr-Latn-RS" sz="1800" i="1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sr-Latn-RS" sz="1800" i="1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𝑘𝐽</m:t>
                                        </m:r>
                                      </m:num>
                                      <m:den>
                                        <m:r>
                                          <a:rPr lang="sr-Latn-RS" sz="1800" i="1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𝑘</m:t>
                                        </m:r>
                                        <m:r>
                                          <a:rPr lang="sr-Latn-RS" sz="1800" b="1" i="1" smtClean="0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𝒎𝒐𝒍</m:t>
                                        </m:r>
                                        <m:r>
                                          <a:rPr lang="sr-Latn-RS" sz="1800" i="1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𝐾</m:t>
                                        </m:r>
                                      </m:den>
                                    </m:f>
                                  </m:e>
                                </m:d>
                              </m:oMath>
                            </m:oMathPara>
                          </a14:m>
                          <a:endParaRPr lang="en-US" b="0" i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09820">
                    <a:tc>
                      <a:txBody>
                        <a:bodyPr/>
                        <a:lstStyle/>
                        <a:p>
                          <a:r>
                            <a:rPr lang="sr-Latn-RS" dirty="0"/>
                            <a:t>1.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RS" i="1" dirty="0"/>
                            <a:t>Jednoatomni </a:t>
                          </a:r>
                          <a:endParaRPr lang="en-US" i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RS" i="1" dirty="0"/>
                            <a:t>12,5</a:t>
                          </a:r>
                          <a:endParaRPr lang="en-US" i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RS" i="1" dirty="0"/>
                            <a:t>20,8</a:t>
                          </a:r>
                          <a:endParaRPr lang="en-US" i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44266">
                    <a:tc>
                      <a:txBody>
                        <a:bodyPr/>
                        <a:lstStyle/>
                        <a:p>
                          <a:r>
                            <a:rPr lang="sr-Latn-RS" dirty="0"/>
                            <a:t>2.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RS" i="1" dirty="0"/>
                            <a:t>Dvoatomni</a:t>
                          </a:r>
                          <a:endParaRPr lang="en-US" i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RS" i="1" dirty="0"/>
                            <a:t>20,8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RS" i="1" dirty="0"/>
                            <a:t>29,1</a:t>
                          </a:r>
                          <a:endParaRPr lang="en-US" i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44266">
                    <a:tc>
                      <a:txBody>
                        <a:bodyPr/>
                        <a:lstStyle/>
                        <a:p>
                          <a:r>
                            <a:rPr lang="sr-Latn-RS" dirty="0"/>
                            <a:t>3.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RS" i="1" dirty="0"/>
                            <a:t>Tro i više-atomni</a:t>
                          </a:r>
                          <a:endParaRPr lang="en-US" i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RS" i="1" dirty="0"/>
                            <a:t>29,1</a:t>
                          </a:r>
                          <a:endParaRPr lang="en-US" i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RS" i="1" dirty="0"/>
                            <a:t>37,4</a:t>
                          </a:r>
                          <a:endParaRPr lang="en-US" i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69266722"/>
                  </p:ext>
                </p:extLst>
              </p:nvPr>
            </p:nvGraphicFramePr>
            <p:xfrm>
              <a:off x="2813880" y="1538208"/>
              <a:ext cx="5398503" cy="249574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5709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36165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289878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289878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</a:tblGrid>
                  <a:tr h="997395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RS" b="0" i="1" dirty="0">
                              <a:solidFill>
                                <a:schemeClr val="tx1"/>
                              </a:solidFill>
                            </a:rPr>
                            <a:t>Vrsta idealnog gasa </a:t>
                          </a:r>
                          <a:endParaRPr lang="en-US" b="0" i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sr-Latn-RS"/>
                        </a:p>
                      </a:txBody>
                      <a:tcPr>
                        <a:blipFill>
                          <a:blip r:embed="rId2"/>
                          <a:stretch>
                            <a:fillRect l="-218868" t="-3049" r="-101887" b="-1518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sr-Latn-RS"/>
                        </a:p>
                      </a:txBody>
                      <a:tcPr>
                        <a:blipFill>
                          <a:blip r:embed="rId2"/>
                          <a:stretch>
                            <a:fillRect l="-318868" t="-3049" r="-1887" b="-15182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09820">
                    <a:tc>
                      <a:txBody>
                        <a:bodyPr/>
                        <a:lstStyle/>
                        <a:p>
                          <a:r>
                            <a:rPr lang="sr-Latn-RS" dirty="0"/>
                            <a:t>1.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RS" i="1" dirty="0"/>
                            <a:t>Jednoatomni </a:t>
                          </a:r>
                          <a:endParaRPr lang="en-US" i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RS" i="1" dirty="0"/>
                            <a:t>12,5</a:t>
                          </a:r>
                          <a:endParaRPr lang="en-US" i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RS" i="1" dirty="0"/>
                            <a:t>20,8</a:t>
                          </a:r>
                          <a:endParaRPr lang="en-US" i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44266">
                    <a:tc>
                      <a:txBody>
                        <a:bodyPr/>
                        <a:lstStyle/>
                        <a:p>
                          <a:r>
                            <a:rPr lang="sr-Latn-RS" dirty="0"/>
                            <a:t>2.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RS" i="1" dirty="0"/>
                            <a:t>Dvoatomni</a:t>
                          </a:r>
                          <a:endParaRPr lang="en-US" i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RS" i="1" dirty="0"/>
                            <a:t>20,8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RS" i="1" dirty="0"/>
                            <a:t>29,1</a:t>
                          </a:r>
                          <a:endParaRPr lang="en-US" i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44266">
                    <a:tc>
                      <a:txBody>
                        <a:bodyPr/>
                        <a:lstStyle/>
                        <a:p>
                          <a:r>
                            <a:rPr lang="sr-Latn-RS" dirty="0"/>
                            <a:t>3.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RS" i="1" dirty="0"/>
                            <a:t>Tro i više-atomni</a:t>
                          </a:r>
                          <a:endParaRPr lang="en-US" i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RS" i="1" dirty="0"/>
                            <a:t>29,1</a:t>
                          </a:r>
                          <a:endParaRPr lang="en-US" i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RS" i="1" dirty="0"/>
                            <a:t>37,4</a:t>
                          </a:r>
                          <a:endParaRPr lang="en-US" i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307076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1965" y="266685"/>
            <a:ext cx="10058400" cy="1371600"/>
          </a:xfrm>
        </p:spPr>
        <p:txBody>
          <a:bodyPr>
            <a:normAutofit/>
          </a:bodyPr>
          <a:lstStyle/>
          <a:p>
            <a:r>
              <a:rPr lang="sr-Latn-RS" b="1" dirty="0">
                <a:latin typeface="Arial" panose="020B0604020202020204" pitchFamily="34" charset="0"/>
                <a:cs typeface="Arial" panose="020B0604020202020204" pitchFamily="34" charset="0"/>
              </a:rPr>
              <a:t>Toplotni kapacitet gasne smeše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821635" y="1600200"/>
                <a:ext cx="9666853" cy="4495800"/>
              </a:xfrm>
            </p:spPr>
            <p:txBody>
              <a:bodyPr>
                <a:normAutofit/>
              </a:bodyPr>
              <a:lstStyle/>
              <a:p>
                <a:pPr marL="457200" indent="-457200" algn="just">
                  <a:buFont typeface="+mj-lt"/>
                  <a:buAutoNum type="alphaLcParenR"/>
                </a:pPr>
                <a:r>
                  <a:rPr lang="sr-Latn-R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Preko relativnog masenog sastava (masena specifična toplota smeše)</a:t>
                </a:r>
              </a:p>
              <a:p>
                <a:pPr marL="0" indent="0" algn="just">
                  <a:buNone/>
                </a:pPr>
                <a:r>
                  <a:rPr lang="sr-Latn-R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Da bi se 1[kg] smeše zagrejao za 1 [°C] treba mu dovesti toplotu: 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e>
                        <m:sub>
                          <m:r>
                            <a:rPr lang="sr-Latn-R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</m:sub>
                      </m:sSub>
                      <m:r>
                        <a:rPr lang="sr-Latn-RS" sz="2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sr-Latn-R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𝑔</m:t>
                          </m:r>
                        </m:e>
                        <m:sub>
                          <m:r>
                            <a:rPr lang="sr-Latn-R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sr-Latn-R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b>
                        <m:sSubPr>
                          <m:ctrlP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e>
                        <m:sub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sr-Latn-R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𝑔</m:t>
                          </m:r>
                        </m:e>
                        <m:sub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sr-Latn-R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b>
                        <m:sSubPr>
                          <m:ctrlP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e>
                        <m:sub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sr-Latn-R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+…+</m:t>
                      </m:r>
                      <m:sSub>
                        <m:sSubPr>
                          <m:ctrlP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𝑔</m:t>
                          </m:r>
                        </m:e>
                        <m:sub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b>
                      </m:sSub>
                      <m:r>
                        <a:rPr lang="sr-Latn-R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b>
                        <m:sSubPr>
                          <m:ctrlP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e>
                        <m:sub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b>
                      </m:sSub>
                      <m:r>
                        <a:rPr lang="sr-Latn-R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=1</m:t>
                          </m:r>
                        </m:sub>
                        <m:sup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sr-Latn-R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endParaRPr lang="sr-Latn-R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endParaRPr lang="sr-Latn-R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 algn="just">
                  <a:buFont typeface="+mj-lt"/>
                  <a:buAutoNum type="alphaLcParenR" startAt="2"/>
                </a:pPr>
                <a:r>
                  <a:rPr lang="sr-Latn-R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Preko relativnog zapreminskog sastava (zapreminska specifična toplota)</a:t>
                </a:r>
              </a:p>
              <a:p>
                <a:pPr marL="0" indent="0" algn="just">
                  <a:buNone/>
                </a:pPr>
                <a:r>
                  <a:rPr lang="sr-Latn-R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Da bi se 1[m³] smeše zagrejao za 1 [°C] treba mu dovesti toplotu: 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SupPr>
                        <m:e>
                          <m:r>
                            <a:rPr lang="sr-Latn-R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e>
                        <m:sub>
                          <m:r>
                            <a:rPr lang="sr-Latn-R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</m:sub>
                        <m:sup>
                          <m:r>
                            <a:rPr lang="sr-Latn-R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</m:sup>
                      </m:sSubSup>
                      <m:r>
                        <a:rPr lang="sr-Latn-RS" sz="2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sr-Latn-R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e>
                        <m:sub>
                          <m:r>
                            <a:rPr lang="sr-Latn-R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sr-Latn-R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bSup>
                        <m:sSubSupPr>
                          <m:ctrlP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SupPr>
                        <m:e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e>
                        <m:sub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  <m:sup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</m:sup>
                      </m:sSubSup>
                      <m:r>
                        <a:rPr lang="sr-Latn-R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e>
                        <m:sub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sr-Latn-R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bSup>
                        <m:sSubSupPr>
                          <m:ctrlP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SupPr>
                        <m:e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e>
                        <m:sub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  <m:sup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</m:sup>
                      </m:sSubSup>
                      <m:r>
                        <a:rPr lang="sr-Latn-R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+…+</m:t>
                      </m:r>
                      <m:sSub>
                        <m:sSubPr>
                          <m:ctrlP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e>
                        <m:sub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b>
                      </m:sSub>
                      <m:sSubSup>
                        <m:sSubSupPr>
                          <m:ctrlP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SupPr>
                        <m:e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e>
                        <m:sub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b>
                        <m:sup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</m:sup>
                      </m:sSubSup>
                    </m:oMath>
                  </m:oMathPara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821635" y="1600200"/>
                <a:ext cx="9666853" cy="4495800"/>
              </a:xfrm>
              <a:blipFill>
                <a:blip r:embed="rId2"/>
                <a:stretch>
                  <a:fillRect l="-694" t="-678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/>
          <p:cNvCxnSpPr>
            <a:cxnSpLocks/>
          </p:cNvCxnSpPr>
          <p:nvPr/>
        </p:nvCxnSpPr>
        <p:spPr>
          <a:xfrm>
            <a:off x="7682069" y="3098676"/>
            <a:ext cx="0" cy="3303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891337" y="342900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i="1" dirty="0"/>
              <a:t>Relativni maseni udeo k-te komponente</a:t>
            </a:r>
            <a:endParaRPr lang="en-US" i="1" dirty="0"/>
          </a:p>
        </p:txBody>
      </p:sp>
      <p:cxnSp>
        <p:nvCxnSpPr>
          <p:cNvPr id="8" name="Straight Arrow Connector 7"/>
          <p:cNvCxnSpPr>
            <a:cxnSpLocks/>
          </p:cNvCxnSpPr>
          <p:nvPr/>
        </p:nvCxnSpPr>
        <p:spPr>
          <a:xfrm>
            <a:off x="8105192" y="3098676"/>
            <a:ext cx="0" cy="4896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682069" y="3636825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i="1" dirty="0"/>
              <a:t>Maseni toplotni kapacitet k-te komponente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39746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>
                <a:latin typeface="Arial" panose="020B0604020202020204" pitchFamily="34" charset="0"/>
                <a:cs typeface="Arial" panose="020B0604020202020204" pitchFamily="34" charset="0"/>
              </a:rPr>
              <a:t>Toplotni kapacitet gasne smeše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457200" indent="-457200" algn="just">
                  <a:buFont typeface="+mj-lt"/>
                  <a:buAutoNum type="alphaLcParenR" startAt="3"/>
                </a:pPr>
                <a:r>
                  <a:rPr lang="sr-Latn-R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Preko relativnog molskog sastava smeše (molska specifična toplota smeše)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𝐶</m:t>
                          </m:r>
                        </m:e>
                        <m:sub>
                          <m:r>
                            <a:rPr lang="sr-Latn-R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</m:sub>
                      </m:sSub>
                      <m:r>
                        <a:rPr lang="sr-Latn-RS" sz="2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sr-Latn-R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e>
                        <m:sub>
                          <m:r>
                            <a:rPr lang="sr-Latn-R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</m:sub>
                      </m:sSub>
                      <m:r>
                        <a:rPr lang="sr-Latn-R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b>
                        <m:sSubPr>
                          <m:ctrlP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𝑀</m:t>
                          </m:r>
                        </m:e>
                        <m:sub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</m:sub>
                      </m:sSub>
                      <m:r>
                        <a:rPr lang="sr-Latn-R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=1</m:t>
                          </m:r>
                        </m:sub>
                        <m:sup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  <m:nary>
                            <m:naryPr>
                              <m:chr m:val="∑"/>
                              <m:ctrlP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  <m: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sr-Latn-R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sr-Latn-R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𝑘</m:t>
                                  </m:r>
                                </m:sub>
                              </m:sSub>
                              <m: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∙</m:t>
                              </m:r>
                              <m:sSub>
                                <m:sSubPr>
                                  <m:ctrlPr>
                                    <a:rPr lang="sr-Latn-R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𝑀</m:t>
                                  </m:r>
                                </m:e>
                                <m:sub>
                                  <m:r>
                                    <a:rPr lang="sr-Latn-R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𝑘</m:t>
                                  </m:r>
                                </m:sub>
                              </m:sSub>
                              <m: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=</m:t>
                              </m:r>
                              <m:nary>
                                <m:naryPr>
                                  <m:chr m:val="∑"/>
                                  <m:ctrlPr>
                                    <a:rPr lang="sr-Latn-R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sr-Latn-R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𝑘</m:t>
                                  </m:r>
                                  <m:r>
                                    <a:rPr lang="sr-Latn-R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sr-Latn-R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𝑛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sr-Latn-RS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𝑔</m:t>
                                      </m:r>
                                    </m:e>
                                    <m:sub>
                                      <m:r>
                                        <a:rPr lang="sr-Latn-RS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e>
                              </m:nary>
                            </m:e>
                          </m:nary>
                        </m:e>
                      </m:nary>
                      <m:nary>
                        <m:naryPr>
                          <m:chr m:val="∑"/>
                          <m:ctrlP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=1</m:t>
                          </m:r>
                        </m:sub>
                        <m:sup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sr-Latn-RS" sz="20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endParaRPr lang="sr-Latn-RS" sz="200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sr-Latn-R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𝐶</m:t>
                          </m:r>
                        </m:e>
                        <m:sub>
                          <m:r>
                            <a:rPr lang="sr-Latn-R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</m:sub>
                      </m:sSub>
                      <m:r>
                        <a:rPr lang="sr-Latn-RS" sz="2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sr-Latn-R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sr-Latn-R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  <m:r>
                            <a:rPr lang="sr-Latn-R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=1</m:t>
                          </m:r>
                        </m:sub>
                        <m:sup>
                          <m:r>
                            <a:rPr lang="sr-Latn-R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sr-Latn-RS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𝐾</m:t>
                              </m:r>
                            </m:sub>
                          </m:sSub>
                          <m: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545" t="-633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5907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2675398-B49A-41E7-A739-41A47741F5F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indent="0" algn="just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:r>
                  <a:rPr lang="en-US" sz="1800" b="1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Zadatak</a:t>
                </a:r>
                <a:r>
                  <a:rPr lang="en-US" sz="18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3.1 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procesu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gasifikacije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1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𝑘𝑔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čistog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ugljenika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4,445</m:t>
                    </m:r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sr-Latn-R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vazduha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dobija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se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1,867</m:t>
                    </m:r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sr-Latn-R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𝑁</m:t>
                        </m:r>
                      </m:sub>
                    </m:sSub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 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𝐶𝑂</m:t>
                    </m:r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3,512</m:t>
                    </m:r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sr-Latn-R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𝑁</m:t>
                        </m:r>
                      </m:sub>
                    </m:sSub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Odrediti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lvl="0" indent="-342900" algn="just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Relativni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zapreminski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sastav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prividnu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molekulsku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masu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gasnu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konstantu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  <a:endParaRPr lang="sr-Latn-RS" sz="18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 algn="just">
                  <a:lnSpc>
                    <a:spcPct val="150000"/>
                  </a:lnSpc>
                  <a:spcAft>
                    <a:spcPts val="1000"/>
                  </a:spcAft>
                  <a:buFont typeface="+mj-lt"/>
                  <a:buAutoNum type="alphaLcParenR"/>
                </a:pP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Relativnu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specifičnu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toplotu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smeše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pri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stalnom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pritisku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stalnoj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zapremini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ako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je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specifična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toplota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dvoatomnih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gasova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pri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konstantnom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pritisku</a:t>
                </a:r>
                <a:r>
                  <a:rPr lang="en-US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</m:sub>
                    </m:sSub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=29,1</m:t>
                    </m:r>
                    <m:f>
                      <m:fPr>
                        <m:type m:val="lin"/>
                        <m:ctrlPr>
                          <a:rPr lang="sr-Latn-R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𝑘𝐽</m:t>
                        </m:r>
                      </m:num>
                      <m:den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𝑘𝑚𝑜𝑙𝐾</m:t>
                        </m:r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?</m:t>
                        </m:r>
                      </m:den>
                    </m:f>
                  </m:oMath>
                </a14:m>
                <a:endParaRPr lang="sr-Latn-RS" sz="18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sr-Latn-R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2675398-B49A-41E7-A739-41A47741F5F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364" r="-485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2964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316EAA7-184C-4545-BA84-97791A81836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66800" y="715617"/>
                <a:ext cx="10058400" cy="5237127"/>
              </a:xfrm>
            </p:spPr>
            <p:txBody>
              <a:bodyPr>
                <a:normAutofit fontScale="85000" lnSpcReduction="10000"/>
              </a:bodyPr>
              <a:lstStyle/>
              <a:p>
                <a:pPr marL="457200" algn="just">
                  <a:lnSpc>
                    <a:spcPct val="150000"/>
                  </a:lnSpc>
                </a:pPr>
                <a:r>
                  <a:rPr lang="en-US" sz="18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Rešenje:</a:t>
                </a:r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7432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7432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𝐶𝑂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𝐶𝑂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𝐶𝑂</m:t>
                              </m:r>
                            </m:sub>
                          </m:s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𝑉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1,867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sSup>
                                    <m:sSupPr>
                                      <m:ctrlPr>
                                        <a:rPr lang="sr-Latn-R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𝑚</m:t>
                                      </m:r>
                                    </m:e>
                                    <m:sup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𝑁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5,379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sSup>
                                    <m:sSupPr>
                                      <m:ctrlPr>
                                        <a:rPr lang="sr-Latn-R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𝑚</m:t>
                                      </m:r>
                                    </m:e>
                                    <m:sup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𝑁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=0,347</m:t>
                      </m:r>
                      <m:r>
                        <a:rPr lang="sr-Latn-RS" sz="1800" b="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; 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𝑟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𝑉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𝐶𝑂</m:t>
                              </m:r>
                            </m:sub>
                          </m:s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𝑉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=0,653</m:t>
                      </m:r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7432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subHide m:val="on"/>
                          <m:supHide m:val="on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=0,347⋅28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𝑘𝑔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𝑘𝑚𝑜𝑙</m:t>
                              </m:r>
                            </m:den>
                          </m:f>
                        </m:e>
                      </m:d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+0,653⋅28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𝑘𝑔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𝑘𝑚𝑜𝑙</m:t>
                              </m:r>
                            </m:den>
                          </m:f>
                        </m:e>
                      </m:d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=28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𝑘𝑔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𝑘𝑚𝑜𝑙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7432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𝑢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8315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𝐽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𝑘𝑚𝑜𝑙𝐾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28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𝑘𝑔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𝑘𝑚𝑜𝑙</m:t>
                                  </m:r>
                                </m:den>
                              </m:f>
                            </m:e>
                          </m:d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=296,96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𝐽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𝑘𝑔𝐾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7432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subHide m:val="on"/>
                              <m:supHide m:val="o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0,347∙29,1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𝑘𝐽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𝑘𝑚𝑜𝑙𝐾</m:t>
                                  </m:r>
                                </m:den>
                              </m:f>
                            </m:e>
                          </m:d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+0,653⋅29,1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𝑘𝐽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𝑘𝑚𝑜𝑙𝐾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28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𝑘𝑔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𝑘𝑚𝑜𝑙</m:t>
                                  </m:r>
                                </m:den>
                              </m:f>
                            </m:e>
                          </m:d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=1,04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𝑘𝐽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𝑘𝑔𝐾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74320" indent="0" algn="just">
                  <a:lnSpc>
                    <a:spcPct val="150000"/>
                  </a:lnSpc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</m:sSub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=1,04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𝑘𝐽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𝑘𝑔𝐾</m:t>
                              </m:r>
                            </m:den>
                          </m:f>
                        </m:e>
                      </m:d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−0,296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𝑘𝐽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𝑘𝑔𝐾</m:t>
                              </m:r>
                            </m:den>
                          </m:f>
                        </m:e>
                      </m:d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=0,744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𝑘𝐽</m:t>
                              </m:r>
                            </m:num>
                            <m:den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𝑘𝑔𝐾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sr-Latn-R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316EAA7-184C-4545-BA84-97791A81836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66800" y="715617"/>
                <a:ext cx="10058400" cy="5237127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05307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iginal 5_01_Win32" id="{77344C68-A3F1-476B-8680-97D7F429B46B}" vid="{89780073-58E8-4DFF-BF29-BA99F805284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7651BA-F45C-4845-9AB3-E0A65B39F5E1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CDB58277-F8DF-46FF-84EC-EF41B835E6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D276E62-80A3-44DD-9BCC-97ED2B99B5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{C09E9687-5A66-4F71-A4A4-DDD7FA911393}tf78438558_win32</Template>
  <TotalTime>5361</TotalTime>
  <Words>975</Words>
  <Application>Microsoft Office PowerPoint</Application>
  <PresentationFormat>Widescreen</PresentationFormat>
  <Paragraphs>111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Cambria Math</vt:lpstr>
      <vt:lpstr>Century Gothic</vt:lpstr>
      <vt:lpstr>Garamond</vt:lpstr>
      <vt:lpstr>Times New Roman</vt:lpstr>
      <vt:lpstr>SavonVTI</vt:lpstr>
      <vt:lpstr>Vežba  3 Specifična toplota Specifični toplotni kapacitet</vt:lpstr>
      <vt:lpstr>Specifičan toplotni kapacitet</vt:lpstr>
      <vt:lpstr>Majerova jednačina</vt:lpstr>
      <vt:lpstr>Molekularno kinetička teorija specifične toplote</vt:lpstr>
      <vt:lpstr>PowerPoint Presentation</vt:lpstr>
      <vt:lpstr>Toplotni kapacitet gasne smeše</vt:lpstr>
      <vt:lpstr>Toplotni kapacitet gasne smeše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Vežba 1 Jednačina stanja idealnog gasa</dc:title>
  <dc:creator>Milena</dc:creator>
  <cp:lastModifiedBy>Milena</cp:lastModifiedBy>
  <cp:revision>37</cp:revision>
  <dcterms:created xsi:type="dcterms:W3CDTF">2021-03-11T09:44:52Z</dcterms:created>
  <dcterms:modified xsi:type="dcterms:W3CDTF">2021-04-02T09:38:55Z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